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4"/>
  </p:sldMasterIdLst>
  <p:notesMasterIdLst>
    <p:notesMasterId r:id="rId16"/>
  </p:notesMasterIdLst>
  <p:handoutMasterIdLst>
    <p:handoutMasterId r:id="rId17"/>
  </p:handoutMasterIdLst>
  <p:sldIdLst>
    <p:sldId id="256" r:id="rId5"/>
    <p:sldId id="272" r:id="rId6"/>
    <p:sldId id="265" r:id="rId7"/>
    <p:sldId id="278" r:id="rId8"/>
    <p:sldId id="274" r:id="rId9"/>
    <p:sldId id="275" r:id="rId10"/>
    <p:sldId id="266" r:id="rId11"/>
    <p:sldId id="276" r:id="rId12"/>
    <p:sldId id="268" r:id="rId13"/>
    <p:sldId id="270" r:id="rId14"/>
    <p:sldId id="27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9E94D"/>
    <a:srgbClr val="24E4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294" autoAdjust="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9C09139-FF80-484E-950C-9F1E83B442DA}" type="datetime1">
              <a:rPr lang="de-DE" smtClean="0"/>
              <a:t>28.06.2018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BAE14B8-3CC9-472D-9BC5-A84D80684DE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778275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A7ECF2-FBD9-41A6-AA1E-C8D0F0789306}" type="datetime1">
              <a:rPr lang="de-DE" smtClean="0"/>
              <a:pPr/>
              <a:t>28.06.2018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dirty="0"/>
              <a:t>Textmasterformat durch Klicken bearbeiten</a:t>
            </a:r>
          </a:p>
          <a:p>
            <a:pPr lvl="1" rtl="0"/>
            <a:r>
              <a:rPr lang="de-DE" dirty="0"/>
              <a:t>Zweite Ebene</a:t>
            </a:r>
          </a:p>
          <a:p>
            <a:pPr lvl="2" rtl="0"/>
            <a:r>
              <a:rPr lang="de-DE" dirty="0"/>
              <a:t>Dritte Ebene</a:t>
            </a:r>
          </a:p>
          <a:p>
            <a:pPr lvl="3" rtl="0"/>
            <a:r>
              <a:rPr lang="de-DE" dirty="0"/>
              <a:t>Vierte Ebene</a:t>
            </a:r>
          </a:p>
          <a:p>
            <a:pPr lvl="4" rtl="0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FB667E1-E601-4AAF-B95C-B25720D70A6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11136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7FB667E1-E601-4AAF-B95C-B25720D70A60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89220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7FB667E1-E601-4AAF-B95C-B25720D70A60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107795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7FB667E1-E601-4AAF-B95C-B25720D70A60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62907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7FB667E1-E601-4AAF-B95C-B25720D70A60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158786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7FB667E1-E601-4AAF-B95C-B25720D70A60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582753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7FB667E1-E601-4AAF-B95C-B25720D70A60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92096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FB667E1-E601-4AAF-B95C-B25720D70A60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160565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FB667E1-E601-4AAF-B95C-B25720D70A60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24264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976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A9B22-5847-48AD-9176-B3A074800F8D}" type="datetime1">
              <a:rPr lang="de-DE" smtClean="0"/>
              <a:pPr/>
              <a:t>28.06.2018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A8D9AD5-F248-4919-864A-CFD76CC027D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6606169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A9B22-5847-48AD-9176-B3A074800F8D}" type="datetime1">
              <a:rPr lang="de-DE" smtClean="0"/>
              <a:pPr/>
              <a:t>28.06.2018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A8D9AD5-F248-4919-864A-CFD76CC027D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404995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A9B22-5847-48AD-9176-B3A074800F8D}" type="datetime1">
              <a:rPr lang="de-DE" smtClean="0"/>
              <a:pPr/>
              <a:t>28.06.2018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A8D9AD5-F248-4919-864A-CFD76CC027D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6860299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A9B22-5847-48AD-9176-B3A074800F8D}" type="datetime1">
              <a:rPr lang="de-DE" smtClean="0"/>
              <a:pPr/>
              <a:t>28.06.2018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A8D9AD5-F248-4919-864A-CFD76CC027D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1945401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A9B22-5847-48AD-9176-B3A074800F8D}" type="datetime1">
              <a:rPr lang="de-DE" smtClean="0"/>
              <a:pPr/>
              <a:t>28.06.2018</a:t>
            </a:fld>
            <a:endParaRPr lang="de-DE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A8D9AD5-F248-4919-864A-CFD76CC027D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81263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A9B22-5847-48AD-9176-B3A074800F8D}" type="datetime1">
              <a:rPr lang="de-DE" smtClean="0"/>
              <a:pPr/>
              <a:t>28.06.2018</a:t>
            </a:fld>
            <a:endParaRPr lang="de-DE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A8D9AD5-F248-4919-864A-CFD76CC027D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196583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DDFCB-295F-4A35-BC77-A3AA93D3CE3E}" type="datetime1">
              <a:rPr lang="de-DE" smtClean="0"/>
              <a:pPr/>
              <a:t>28.06.2018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A8D9AD5-F248-4919-864A-CFD76CC027D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73434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9DB64-CFD2-4B89-B861-1E281D0C0A68}" type="datetime1">
              <a:rPr lang="de-DE" smtClean="0"/>
              <a:pPr/>
              <a:t>28.06.2018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A8D9AD5-F248-4919-864A-CFD76CC027D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658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DAAF6-A583-4B27-B4F3-6788F9AFC968}" type="datetime1">
              <a:rPr lang="de-DE" smtClean="0"/>
              <a:pPr/>
              <a:t>28.06.2018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A8D9AD5-F248-4919-864A-CFD76CC027D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0053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A9B22-5847-48AD-9176-B3A074800F8D}" type="datetime1">
              <a:rPr lang="de-DE" smtClean="0"/>
              <a:pPr/>
              <a:t>28.06.2018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A8D9AD5-F248-4919-864A-CFD76CC027D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559542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7CDED-D24F-48D3-BF2F-74B3AC5B7EC9}" type="datetime1">
              <a:rPr lang="de-DE" smtClean="0"/>
              <a:pPr/>
              <a:t>28.06.2018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D06EF73-9DB8-4763-865F-2F88181A473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82934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95EBA-F335-4567-9DA4-A15E94A4DAD7}" type="datetime1">
              <a:rPr lang="de-DE" smtClean="0"/>
              <a:pPr/>
              <a:t>28.06.2018</a:t>
            </a:fld>
            <a:endParaRPr lang="de-D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A8D9AD5-F248-4919-864A-CFD76CC027D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667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232FF-A7E5-42D5-8B8B-BE99D92D25F3}" type="datetime1">
              <a:rPr lang="de-DE" smtClean="0"/>
              <a:pPr/>
              <a:t>28.06.2018</a:t>
            </a:fld>
            <a:endParaRPr lang="de-DE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A8D9AD5-F248-4919-864A-CFD76CC027D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3369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4E2B1-A552-4416-82F3-DBEB68101962}" type="datetime1">
              <a:rPr lang="de-DE" smtClean="0"/>
              <a:pPr/>
              <a:t>28.06.2018</a:t>
            </a:fld>
            <a:endParaRPr lang="de-DE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A8D9AD5-F248-4919-864A-CFD76CC027D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45332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A9B22-5847-48AD-9176-B3A074800F8D}" type="datetime1">
              <a:rPr lang="de-DE" smtClean="0"/>
              <a:pPr/>
              <a:t>28.06.2018</a:t>
            </a:fld>
            <a:endParaRPr lang="de-DE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A8D9AD5-F248-4919-864A-CFD76CC027D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618187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A9B22-5847-48AD-9176-B3A074800F8D}" type="datetime1">
              <a:rPr lang="de-DE" smtClean="0"/>
              <a:pPr/>
              <a:t>28.06.2018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A8D9AD5-F248-4919-864A-CFD76CC027D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4818550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4AA9B22-5847-48AD-9176-B3A074800F8D}" type="datetime1">
              <a:rPr lang="de-DE" smtClean="0"/>
              <a:pPr/>
              <a:t>28.06.2018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A8D9AD5-F248-4919-864A-CFD76CC027D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07982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  <p:sldLayoutId id="2147483714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jp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Notenübersicht der </a:t>
            </a:r>
            <a:br>
              <a:rPr lang="de-DE" dirty="0"/>
            </a:br>
            <a:r>
              <a:rPr lang="de-DE" dirty="0" err="1"/>
              <a:t>StudiCockpit</a:t>
            </a:r>
            <a:r>
              <a:rPr lang="de-DE" dirty="0"/>
              <a:t> - App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Belegarbeit für das Modul </a:t>
            </a:r>
            <a:r>
              <a:rPr lang="de-DE" dirty="0" err="1"/>
              <a:t>Ews</a:t>
            </a:r>
            <a:r>
              <a:rPr lang="de-DE" dirty="0"/>
              <a:t> im Soso 2018</a:t>
            </a:r>
          </a:p>
          <a:p>
            <a:r>
              <a:rPr lang="de-DE" dirty="0"/>
              <a:t>von Tereza </a:t>
            </a:r>
            <a:r>
              <a:rPr lang="de-DE" dirty="0" err="1"/>
              <a:t>Kolesar</a:t>
            </a:r>
            <a:r>
              <a:rPr lang="de-DE" dirty="0"/>
              <a:t>, Christian Drossel und Julia </a:t>
            </a:r>
            <a:r>
              <a:rPr lang="de-DE" dirty="0" err="1"/>
              <a:t>Mirtschink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50670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pic>
        <p:nvPicPr>
          <p:cNvPr id="3" name="2018-06-27-14-44-07">
            <a:hlinkClick r:id="" action="ppaction://media"/>
            <a:extLst>
              <a:ext uri="{FF2B5EF4-FFF2-40B4-BE49-F238E27FC236}">
                <a16:creationId xmlns:a16="http://schemas.microsoft.com/office/drawing/2014/main" id="{327F4AF0-D6EC-4DEA-81CB-AC7408DA88B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13263" y="2052638"/>
            <a:ext cx="2125662" cy="4195762"/>
          </a:xfrm>
        </p:spPr>
      </p:pic>
    </p:spTree>
    <p:extLst>
      <p:ext uri="{BB962C8B-B14F-4D97-AF65-F5344CB8AC3E}">
        <p14:creationId xmlns:p14="http://schemas.microsoft.com/office/powerpoint/2010/main" val="1345761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/>
              <a:t>Ausblick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07F3C41-A0F9-4924-931A-B03CB63F1B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dirty="0"/>
              <a:t>Durchschnittsnote pro Semester und für das Komplette Studium</a:t>
            </a:r>
          </a:p>
          <a:p>
            <a:r>
              <a:rPr lang="de-DE" sz="2400" dirty="0"/>
              <a:t>Für jedes Modul Durchfallquote und Notendurchschnitt </a:t>
            </a:r>
            <a:br>
              <a:rPr lang="de-DE" sz="2400" dirty="0"/>
            </a:br>
            <a:r>
              <a:rPr lang="de-DE" sz="2400" dirty="0"/>
              <a:t> vergangener Jahre</a:t>
            </a:r>
          </a:p>
          <a:p>
            <a:r>
              <a:rPr lang="de-DE" sz="2400" dirty="0"/>
              <a:t>Eine Seite mit den Fortschrittsanzeigen für alle Semester</a:t>
            </a:r>
          </a:p>
          <a:p>
            <a:r>
              <a:rPr lang="de-DE" sz="2400" dirty="0"/>
              <a:t>Modele Semesterunabhängig anordnen 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76820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E59A898E-B4CB-497E-B1DB-FE53D7A30C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00664" y="1774760"/>
            <a:ext cx="5200664" cy="2611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353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25E-6 -4.07407E-6 L 1.42851 -0.00231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419" y="-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>
          <a:xfrm>
            <a:off x="0" y="479095"/>
            <a:ext cx="12191999" cy="1400530"/>
          </a:xfrm>
        </p:spPr>
        <p:txBody>
          <a:bodyPr rtlCol="0"/>
          <a:lstStyle/>
          <a:p>
            <a:pPr algn="ctr" rtl="0"/>
            <a:endParaRPr lang="de-DE" dirty="0">
              <a:solidFill>
                <a:srgbClr val="FFFF00"/>
              </a:solidFill>
            </a:endParaRPr>
          </a:p>
        </p:txBody>
      </p:sp>
      <p:pic>
        <p:nvPicPr>
          <p:cNvPr id="23" name="Inhaltsplatzhalter 22">
            <a:extLst>
              <a:ext uri="{FF2B5EF4-FFF2-40B4-BE49-F238E27FC236}">
                <a16:creationId xmlns:a16="http://schemas.microsoft.com/office/drawing/2014/main" id="{48D4B6F1-03D2-41C1-9A88-511ECB11E8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8140" y="10532"/>
            <a:ext cx="3379526" cy="6847468"/>
          </a:xfrm>
        </p:spPr>
      </p:pic>
    </p:spTree>
    <p:extLst>
      <p:ext uri="{BB962C8B-B14F-4D97-AF65-F5344CB8AC3E}">
        <p14:creationId xmlns:p14="http://schemas.microsoft.com/office/powerpoint/2010/main" val="277185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>
          <a:xfrm>
            <a:off x="0" y="479095"/>
            <a:ext cx="12191999" cy="1400530"/>
          </a:xfrm>
        </p:spPr>
        <p:txBody>
          <a:bodyPr rtlCol="0"/>
          <a:lstStyle/>
          <a:p>
            <a:pPr algn="ctr" rtl="0"/>
            <a:r>
              <a:rPr lang="de-DE" dirty="0">
                <a:solidFill>
                  <a:srgbClr val="49E94D"/>
                </a:solidFill>
              </a:rPr>
              <a:t>Qualitativ</a:t>
            </a:r>
            <a:r>
              <a:rPr lang="de-DE" dirty="0"/>
              <a:t> vs. </a:t>
            </a:r>
            <a:r>
              <a:rPr lang="de-DE" dirty="0">
                <a:solidFill>
                  <a:srgbClr val="FFFF00"/>
                </a:solidFill>
              </a:rPr>
              <a:t>Quantitativ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BF8C1BF8-0566-4F5A-AC55-1ED7E8CEBB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285" y="1257300"/>
            <a:ext cx="2683511" cy="5470236"/>
          </a:xfrm>
        </p:spPr>
      </p:pic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7B72B736-2DF7-414E-A7C1-5745B4302D0A}"/>
              </a:ext>
            </a:extLst>
          </p:cNvPr>
          <p:cNvSpPr/>
          <p:nvPr/>
        </p:nvSpPr>
        <p:spPr>
          <a:xfrm rot="1478821">
            <a:off x="3534506" y="3087045"/>
            <a:ext cx="1521069" cy="413238"/>
          </a:xfrm>
          <a:prstGeom prst="rightArrow">
            <a:avLst/>
          </a:prstGeom>
          <a:solidFill>
            <a:srgbClr val="49E94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: nach rechts 10">
            <a:extLst>
              <a:ext uri="{FF2B5EF4-FFF2-40B4-BE49-F238E27FC236}">
                <a16:creationId xmlns:a16="http://schemas.microsoft.com/office/drawing/2014/main" id="{1BBE2CEA-28B5-4BFF-8354-4B510CDC3CA2}"/>
              </a:ext>
            </a:extLst>
          </p:cNvPr>
          <p:cNvSpPr/>
          <p:nvPr/>
        </p:nvSpPr>
        <p:spPr>
          <a:xfrm rot="10800000">
            <a:off x="6670434" y="2755079"/>
            <a:ext cx="1521069" cy="413238"/>
          </a:xfrm>
          <a:prstGeom prst="rightArrow">
            <a:avLst/>
          </a:prstGeom>
          <a:solidFill>
            <a:srgbClr val="49E94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Pfeil: nach rechts 11">
            <a:extLst>
              <a:ext uri="{FF2B5EF4-FFF2-40B4-BE49-F238E27FC236}">
                <a16:creationId xmlns:a16="http://schemas.microsoft.com/office/drawing/2014/main" id="{55A2DC3A-3B12-48EA-8F2E-F756F5367E0B}"/>
              </a:ext>
            </a:extLst>
          </p:cNvPr>
          <p:cNvSpPr/>
          <p:nvPr/>
        </p:nvSpPr>
        <p:spPr>
          <a:xfrm rot="11850354">
            <a:off x="6632494" y="3908886"/>
            <a:ext cx="1521069" cy="413238"/>
          </a:xfrm>
          <a:prstGeom prst="rightArrow">
            <a:avLst/>
          </a:prstGeom>
          <a:solidFill>
            <a:srgbClr val="49E94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Pfeil: nach rechts 14">
            <a:extLst>
              <a:ext uri="{FF2B5EF4-FFF2-40B4-BE49-F238E27FC236}">
                <a16:creationId xmlns:a16="http://schemas.microsoft.com/office/drawing/2014/main" id="{B847867F-428C-4BFC-95CB-E5A5C84E72C1}"/>
              </a:ext>
            </a:extLst>
          </p:cNvPr>
          <p:cNvSpPr/>
          <p:nvPr/>
        </p:nvSpPr>
        <p:spPr>
          <a:xfrm rot="20697046">
            <a:off x="3311932" y="4374753"/>
            <a:ext cx="1521069" cy="413238"/>
          </a:xfrm>
          <a:prstGeom prst="rightArrow">
            <a:avLst/>
          </a:prstGeom>
          <a:solidFill>
            <a:srgbClr val="49E94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Pfeil: nach rechts 15">
            <a:extLst>
              <a:ext uri="{FF2B5EF4-FFF2-40B4-BE49-F238E27FC236}">
                <a16:creationId xmlns:a16="http://schemas.microsoft.com/office/drawing/2014/main" id="{7B7EE500-2F12-4935-BAE0-7965030281AB}"/>
              </a:ext>
            </a:extLst>
          </p:cNvPr>
          <p:cNvSpPr/>
          <p:nvPr/>
        </p:nvSpPr>
        <p:spPr>
          <a:xfrm>
            <a:off x="3235923" y="3824228"/>
            <a:ext cx="1521069" cy="413238"/>
          </a:xfrm>
          <a:prstGeom prst="rightArrow">
            <a:avLst/>
          </a:prstGeom>
          <a:pattFill prst="wdDnDiag">
            <a:fgClr>
              <a:srgbClr val="FFFF00"/>
            </a:fgClr>
            <a:bgClr>
              <a:srgbClr val="49E94D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Pfeil: nach rechts 17">
            <a:extLst>
              <a:ext uri="{FF2B5EF4-FFF2-40B4-BE49-F238E27FC236}">
                <a16:creationId xmlns:a16="http://schemas.microsoft.com/office/drawing/2014/main" id="{1B2F09F9-5474-481E-BDA4-6834EC62E2FD}"/>
              </a:ext>
            </a:extLst>
          </p:cNvPr>
          <p:cNvSpPr/>
          <p:nvPr/>
        </p:nvSpPr>
        <p:spPr>
          <a:xfrm rot="10375738">
            <a:off x="6804596" y="5427812"/>
            <a:ext cx="1521069" cy="413238"/>
          </a:xfrm>
          <a:prstGeom prst="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Pfeil: nach rechts 18">
            <a:extLst>
              <a:ext uri="{FF2B5EF4-FFF2-40B4-BE49-F238E27FC236}">
                <a16:creationId xmlns:a16="http://schemas.microsoft.com/office/drawing/2014/main" id="{46DE9AF6-07C5-411D-B461-AD1A8AB1DEC0}"/>
              </a:ext>
            </a:extLst>
          </p:cNvPr>
          <p:cNvSpPr/>
          <p:nvPr/>
        </p:nvSpPr>
        <p:spPr>
          <a:xfrm rot="1149041">
            <a:off x="3567540" y="2402020"/>
            <a:ext cx="1521069" cy="413238"/>
          </a:xfrm>
          <a:prstGeom prst="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281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2D6B64-B02E-4930-92C9-B482344ED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4AE74E6-F441-4F9E-B8A6-A1AD73708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 Abgeschlossene Module und dafür erhaltene </a:t>
            </a:r>
            <a:r>
              <a:rPr lang="de-DE" sz="2400" dirty="0" err="1"/>
              <a:t>Credits</a:t>
            </a:r>
            <a:endParaRPr lang="de-DE" sz="2400" dirty="0"/>
          </a:p>
          <a:p>
            <a:r>
              <a:rPr lang="de-DE" sz="2400" dirty="0"/>
              <a:t> Abgeschlossene und anstehende Prüfungen</a:t>
            </a:r>
          </a:p>
          <a:p>
            <a:r>
              <a:rPr lang="de-DE" sz="2400" dirty="0"/>
              <a:t> Noten und Notendurchschnitt</a:t>
            </a:r>
          </a:p>
          <a:p>
            <a:r>
              <a:rPr lang="de-DE" sz="2400" dirty="0"/>
              <a:t> Angebote der HTW (z.B. Motivations- und </a:t>
            </a:r>
            <a:br>
              <a:rPr lang="de-DE" sz="2400" dirty="0"/>
            </a:br>
            <a:r>
              <a:rPr lang="de-DE" sz="2400" dirty="0"/>
              <a:t> Zeitmanagements Kurse)</a:t>
            </a:r>
          </a:p>
          <a:p>
            <a:r>
              <a:rPr lang="de-DE" sz="2400" dirty="0"/>
              <a:t> Für jedes Modul Durchfallquote und Notendurchschnitt </a:t>
            </a:r>
            <a:br>
              <a:rPr lang="de-DE" sz="2400" dirty="0"/>
            </a:br>
            <a:r>
              <a:rPr lang="de-DE" sz="2400" dirty="0"/>
              <a:t> vergangener Jahre</a:t>
            </a:r>
          </a:p>
          <a:p>
            <a:r>
              <a:rPr lang="de-DE" sz="2400" dirty="0"/>
              <a:t> Hervorhebung geschobener</a:t>
            </a:r>
          </a:p>
          <a:p>
            <a:r>
              <a:rPr lang="de-DE" sz="2400" dirty="0"/>
              <a:t> Hervorhebung nicht bestandener Prüfungen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5404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2D6B64-B02E-4930-92C9-B482344ED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4AE74E6-F441-4F9E-B8A6-A1AD73708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dirty="0"/>
              <a:t> </a:t>
            </a:r>
            <a:r>
              <a:rPr lang="de-DE" sz="2400" b="1" dirty="0"/>
              <a:t>Abgeschlossene Module und dafür erhaltene </a:t>
            </a:r>
            <a:r>
              <a:rPr lang="de-DE" sz="2400" b="1" dirty="0" err="1"/>
              <a:t>Credits</a:t>
            </a:r>
            <a:endParaRPr lang="de-DE" sz="2400" b="1" dirty="0"/>
          </a:p>
          <a:p>
            <a:r>
              <a:rPr lang="de-DE" sz="2400" b="1" dirty="0"/>
              <a:t> Abgeschlossene und anstehende Prüfungen</a:t>
            </a:r>
          </a:p>
          <a:p>
            <a:r>
              <a:rPr lang="de-DE" sz="2400" dirty="0"/>
              <a:t> </a:t>
            </a:r>
            <a:r>
              <a:rPr lang="de-DE" sz="2400" b="1" dirty="0"/>
              <a:t>Noten</a:t>
            </a:r>
            <a:r>
              <a:rPr lang="de-DE" sz="2400" dirty="0"/>
              <a:t> </a:t>
            </a:r>
            <a:r>
              <a:rPr lang="de-DE" sz="2400" strike="sngStrike" dirty="0">
                <a:solidFill>
                  <a:schemeClr val="tx1">
                    <a:lumMod val="75000"/>
                  </a:schemeClr>
                </a:solidFill>
              </a:rPr>
              <a:t>und Notendurchschnitt</a:t>
            </a:r>
          </a:p>
          <a:p>
            <a:r>
              <a:rPr lang="de-DE" sz="2400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de-DE" sz="2400" strike="sngStrike" dirty="0">
                <a:solidFill>
                  <a:schemeClr val="tx1">
                    <a:lumMod val="75000"/>
                  </a:schemeClr>
                </a:solidFill>
              </a:rPr>
              <a:t>Angebote der HTW (z.B. Motivations- und  </a:t>
            </a:r>
            <a:br>
              <a:rPr lang="de-DE" sz="2400" strike="sngStrike" dirty="0">
                <a:solidFill>
                  <a:schemeClr val="tx1">
                    <a:lumMod val="75000"/>
                  </a:schemeClr>
                </a:solidFill>
              </a:rPr>
            </a:br>
            <a:r>
              <a:rPr lang="de-DE" sz="2400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de-DE" sz="2400" strike="sngStrike" dirty="0">
                <a:solidFill>
                  <a:schemeClr val="tx1">
                    <a:lumMod val="75000"/>
                  </a:schemeClr>
                </a:solidFill>
              </a:rPr>
              <a:t>Zeitmanagements Kurse)</a:t>
            </a:r>
          </a:p>
          <a:p>
            <a:r>
              <a:rPr lang="de-DE" sz="2400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de-DE" sz="2400" strike="sngStrike" dirty="0">
                <a:solidFill>
                  <a:schemeClr val="tx1">
                    <a:lumMod val="75000"/>
                  </a:schemeClr>
                </a:solidFill>
              </a:rPr>
              <a:t>Für jedes Modul Durchfallquote und Notendurchschnitt </a:t>
            </a:r>
            <a:br>
              <a:rPr lang="de-DE" sz="2400" strike="sngStrike" dirty="0">
                <a:solidFill>
                  <a:schemeClr val="tx1">
                    <a:lumMod val="75000"/>
                  </a:schemeClr>
                </a:solidFill>
              </a:rPr>
            </a:br>
            <a:r>
              <a:rPr lang="de-DE" sz="2400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de-DE" sz="2400" strike="sngStrike" dirty="0">
                <a:solidFill>
                  <a:schemeClr val="tx1">
                    <a:lumMod val="75000"/>
                  </a:schemeClr>
                </a:solidFill>
              </a:rPr>
              <a:t>vergangener Jahre</a:t>
            </a:r>
          </a:p>
          <a:p>
            <a:r>
              <a:rPr lang="de-DE" sz="2400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de-DE" sz="2400" strike="sngStrike" dirty="0">
                <a:solidFill>
                  <a:schemeClr val="tx1">
                    <a:lumMod val="75000"/>
                  </a:schemeClr>
                </a:solidFill>
              </a:rPr>
              <a:t>Hervorhebung geschobener Prüfungen</a:t>
            </a:r>
          </a:p>
          <a:p>
            <a:r>
              <a:rPr lang="de-DE" sz="2400" dirty="0"/>
              <a:t> </a:t>
            </a:r>
            <a:r>
              <a:rPr lang="de-DE" sz="2400" b="1" dirty="0"/>
              <a:t>Hervorhebung nicht bestandener Prüfungen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44256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/>
              <a:t>Papier-Prototyp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200FEE1-7951-47B2-8107-37DD86D913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2511" y="0"/>
            <a:ext cx="4103282" cy="7282654"/>
          </a:xfrm>
        </p:spPr>
      </p:pic>
    </p:spTree>
    <p:extLst>
      <p:ext uri="{BB962C8B-B14F-4D97-AF65-F5344CB8AC3E}">
        <p14:creationId xmlns:p14="http://schemas.microsoft.com/office/powerpoint/2010/main" val="756610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/>
              <a:t>Click-Dummy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6F527542-FA99-43BD-8861-F92707D63F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1684" y="17584"/>
            <a:ext cx="3414250" cy="6868110"/>
          </a:xfrm>
        </p:spPr>
      </p:pic>
    </p:spTree>
    <p:extLst>
      <p:ext uri="{BB962C8B-B14F-4D97-AF65-F5344CB8AC3E}">
        <p14:creationId xmlns:p14="http://schemas.microsoft.com/office/powerpoint/2010/main" val="2519557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0385B448-5F8B-480A-9023-2A3630623E6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05"/>
          <a:stretch/>
        </p:blipFill>
        <p:spPr>
          <a:xfrm>
            <a:off x="1762736" y="2638723"/>
            <a:ext cx="3670200" cy="1678167"/>
          </a:xfrm>
        </p:spPr>
      </p:pic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E8DEDF69-4421-4BC9-9916-60E92FCD9BD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2736" y="4614167"/>
            <a:ext cx="3341485" cy="1678168"/>
          </a:xfr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34DAFE93-7F0F-4F2C-82E8-63F527D6BD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830" y="1089400"/>
            <a:ext cx="6206262" cy="1252046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68457DB-24AD-467F-8731-B8C941E98F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01040">
            <a:off x="8812123" y="893355"/>
            <a:ext cx="1588290" cy="1612600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D617EAEB-903B-408B-B624-651A092ADDD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060" y="4614167"/>
            <a:ext cx="2295206" cy="1598260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AC752E09-B8AF-4EF6-946E-0F0E21AED19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6850" y="2638723"/>
            <a:ext cx="1693664" cy="1400530"/>
          </a:xfrm>
          <a:prstGeom prst="rect">
            <a:avLst/>
          </a:prstGeom>
        </p:spPr>
      </p:pic>
      <p:cxnSp>
        <p:nvCxnSpPr>
          <p:cNvPr id="24" name="Verbinder: gekrümmt 23">
            <a:extLst>
              <a:ext uri="{FF2B5EF4-FFF2-40B4-BE49-F238E27FC236}">
                <a16:creationId xmlns:a16="http://schemas.microsoft.com/office/drawing/2014/main" id="{144E092D-FB73-4D7F-BADD-07A81EEF7904}"/>
              </a:ext>
            </a:extLst>
          </p:cNvPr>
          <p:cNvCxnSpPr>
            <a:cxnSpLocks/>
            <a:stCxn id="12" idx="1"/>
            <a:endCxn id="10" idx="1"/>
          </p:cNvCxnSpPr>
          <p:nvPr/>
        </p:nvCxnSpPr>
        <p:spPr>
          <a:xfrm rot="10800000" flipH="1" flipV="1">
            <a:off x="1682830" y="1715423"/>
            <a:ext cx="79906" cy="1762384"/>
          </a:xfrm>
          <a:prstGeom prst="curvedConnector3">
            <a:avLst>
              <a:gd name="adj1" fmla="val -1309394"/>
            </a:avLst>
          </a:prstGeom>
          <a:ln w="47625">
            <a:tailEnd type="triangle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Verbinder: gekrümmt 28">
            <a:extLst>
              <a:ext uri="{FF2B5EF4-FFF2-40B4-BE49-F238E27FC236}">
                <a16:creationId xmlns:a16="http://schemas.microsoft.com/office/drawing/2014/main" id="{E524609F-D08E-4FA1-A26F-2F0E90A37ACC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1722782" y="3692786"/>
            <a:ext cx="79906" cy="1762384"/>
          </a:xfrm>
          <a:prstGeom prst="curvedConnector3">
            <a:avLst>
              <a:gd name="adj1" fmla="val -1309394"/>
            </a:avLst>
          </a:prstGeom>
          <a:ln w="47625">
            <a:tailEnd type="triangle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9323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-Design">
  <a:themeElements>
    <a:clrScheme name="Banded_Design_Teal">
      <a:dk1>
        <a:srgbClr val="363D3D"/>
      </a:dk1>
      <a:lt1>
        <a:sysClr val="window" lastClr="FFFFFF"/>
      </a:lt1>
      <a:dk2>
        <a:srgbClr val="000000"/>
      </a:dk2>
      <a:lt2>
        <a:srgbClr val="E5E8E8"/>
      </a:lt2>
      <a:accent1>
        <a:srgbClr val="3AAFB2"/>
      </a:accent1>
      <a:accent2>
        <a:srgbClr val="6ABD45"/>
      </a:accent2>
      <a:accent3>
        <a:srgbClr val="EBCA21"/>
      </a:accent3>
      <a:accent4>
        <a:srgbClr val="EB8D21"/>
      </a:accent4>
      <a:accent5>
        <a:srgbClr val="EB5638"/>
      </a:accent5>
      <a:accent6>
        <a:srgbClr val="5172B1"/>
      </a:accent6>
      <a:hlink>
        <a:srgbClr val="3A9CDB"/>
      </a:hlink>
      <a:folHlink>
        <a:srgbClr val="5172B1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Design">
  <a:themeElements>
    <a:clrScheme name="Banded_Design_Teal">
      <a:dk1>
        <a:srgbClr val="363D3D"/>
      </a:dk1>
      <a:lt1>
        <a:sysClr val="window" lastClr="FFFFFF"/>
      </a:lt1>
      <a:dk2>
        <a:srgbClr val="000000"/>
      </a:dk2>
      <a:lt2>
        <a:srgbClr val="E5E8E8"/>
      </a:lt2>
      <a:accent1>
        <a:srgbClr val="3AAFB2"/>
      </a:accent1>
      <a:accent2>
        <a:srgbClr val="6ABD45"/>
      </a:accent2>
      <a:accent3>
        <a:srgbClr val="EBCA21"/>
      </a:accent3>
      <a:accent4>
        <a:srgbClr val="EB8D21"/>
      </a:accent4>
      <a:accent5>
        <a:srgbClr val="EB5638"/>
      </a:accent5>
      <a:accent6>
        <a:srgbClr val="5172B1"/>
      </a:accent6>
      <a:hlink>
        <a:srgbClr val="3A9CDB"/>
      </a:hlink>
      <a:folHlink>
        <a:srgbClr val="5172B1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FAC2023F-644C-4F7E-8E8C-CDBE4A63C7D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D65A2C9-CB67-4F36-A412-EEC1AD297F3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0B0D886-CB8D-4564-A797-C05BC7D513A8}">
  <ds:schemaRefs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terms/"/>
    <ds:schemaRef ds:uri="40262f94-9f35-4ac3-9a90-690165a166b7"/>
    <ds:schemaRef ds:uri="a4f35948-e619-41b3-aa29-22878b09cfd2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104</Words>
  <Application>Microsoft Office PowerPoint</Application>
  <PresentationFormat>Breitbild</PresentationFormat>
  <Paragraphs>35</Paragraphs>
  <Slides>11</Slides>
  <Notes>8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Wingdings 3</vt:lpstr>
      <vt:lpstr>Ion</vt:lpstr>
      <vt:lpstr>Notenübersicht der  StudiCockpit - App</vt:lpstr>
      <vt:lpstr>PowerPoint-Präsentation</vt:lpstr>
      <vt:lpstr>PowerPoint-Präsentation</vt:lpstr>
      <vt:lpstr>Qualitativ vs. Quantitativ</vt:lpstr>
      <vt:lpstr>Konzeption</vt:lpstr>
      <vt:lpstr>Konzeption</vt:lpstr>
      <vt:lpstr>Papier-Prototyp</vt:lpstr>
      <vt:lpstr>Click-Dummy</vt:lpstr>
      <vt:lpstr>PowerPoint-Präsentation</vt:lpstr>
      <vt:lpstr>PowerPoint-Präsentation</vt:lpstr>
      <vt:lpstr>Ausblick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Titellayout</dc:title>
  <dc:creator>Julia Martin</dc:creator>
  <cp:lastModifiedBy>chris tian</cp:lastModifiedBy>
  <cp:revision>15</cp:revision>
  <dcterms:created xsi:type="dcterms:W3CDTF">2018-06-26T07:29:43Z</dcterms:created>
  <dcterms:modified xsi:type="dcterms:W3CDTF">2018-06-28T06:24:09Z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